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2"/>
      </p:cViewPr>
      <p:guideLst>
        <p:guide orient="horz" pos="2088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1/23/2018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Conditionals.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 returns True if either the left or right expressions are True.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891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returns True if the expression is False.</a:t>
            </a:r>
          </a:p>
          <a:p>
            <a:r>
              <a:rPr lang="en-US" dirty="0"/>
              <a:t>Unlike AND </a:t>
            </a:r>
            <a:r>
              <a:rPr lang="en-US" dirty="0" err="1"/>
              <a:t>and</a:t>
            </a:r>
            <a:r>
              <a:rPr lang="en-US" dirty="0"/>
              <a:t> OR, the NOT expression only takes in a single value.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271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connect conditionals into fairly complex expressions, just like you could with math.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15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common beginner mistake is to think that you can distribute conditionals.</a:t>
            </a:r>
          </a:p>
          <a:p>
            <a:r>
              <a:rPr lang="en-US" dirty="0"/>
              <a:t>You might think that the code shown here asks if the number 5 is less than 1 or less than 2.</a:t>
            </a:r>
          </a:p>
          <a:p>
            <a:r>
              <a:rPr lang="en-US" dirty="0"/>
              <a:t>But the "or" operator makes the 2 evaluated separately.</a:t>
            </a:r>
          </a:p>
          <a:p>
            <a:r>
              <a:rPr lang="en-US" dirty="0"/>
              <a:t>To properly ask this question, you need to write the statement below, with the less than operator used a second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116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major reasons that programs are useful is because they can do different things depending on their inputs.</a:t>
            </a:r>
          </a:p>
          <a:p>
            <a:r>
              <a:rPr lang="en-US" dirty="0"/>
              <a:t>To be able to make these decisions, we need to be able to write "conditional expressions".</a:t>
            </a:r>
          </a:p>
          <a:p>
            <a:r>
              <a:rPr lang="en-US" dirty="0"/>
              <a:t>Think of these as a question.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05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Often, we want to know about the relationship between two numbers.</a:t>
            </a:r>
          </a:p>
          <a:p>
            <a:r>
              <a:rPr lang="en-US" dirty="0"/>
              <a:t>For this, we use the comparison operators.</a:t>
            </a:r>
          </a:p>
          <a:p>
            <a:r>
              <a:rPr lang="en-US" dirty="0"/>
              <a:t>Each of these operators takes two numbers and returns either True or False.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26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this is </a:t>
            </a:r>
            <a:r>
              <a:rPr lang="en-US" dirty="0" err="1"/>
              <a:t>gonna</a:t>
            </a:r>
            <a:r>
              <a:rPr lang="en-US" dirty="0"/>
              <a:t> sound weird, but in Python we use two equal signs to test for equality.</a:t>
            </a:r>
          </a:p>
          <a:p>
            <a:r>
              <a:rPr lang="en-US" dirty="0"/>
              <a:t>Do not use one equal sign, that means something different.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718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will be even weirder.</a:t>
            </a:r>
          </a:p>
          <a:p>
            <a:r>
              <a:rPr lang="en-US" dirty="0"/>
              <a:t>In Python, to test if two things are NOT equal, we use an exclamation mark and an equal 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745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four other operators:</a:t>
            </a:r>
          </a:p>
          <a:p>
            <a:r>
              <a:rPr lang="en-US" dirty="0"/>
              <a:t>The less than operator, the greater than operator, the less than or equal to operator, and the greater than or equal to operator.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298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said before that the operators return either True or False.</a:t>
            </a:r>
          </a:p>
          <a:p>
            <a:r>
              <a:rPr lang="en-US" dirty="0"/>
              <a:t>Mentally imagine the result of these operations being replaced by True or False.</a:t>
            </a:r>
          </a:p>
          <a:p>
            <a:r>
              <a:rPr lang="en-US" dirty="0"/>
              <a:t>If you print the value, it will literally be True or False.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75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same way we can add and subtract numeric expressions together, we can also combine </a:t>
            </a:r>
            <a:r>
              <a:rPr lang="en-US" dirty="0" err="1"/>
              <a:t>booleans</a:t>
            </a:r>
            <a:r>
              <a:rPr lang="en-US" dirty="0"/>
              <a:t> expressions together.</a:t>
            </a:r>
          </a:p>
          <a:p>
            <a:r>
              <a:rPr lang="en-US" dirty="0"/>
              <a:t>There are three operators for this: And, Or, and 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45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returns True if both the left and right expressions are True.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325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1/23/2018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F9CBB6C-C4A6-487C-869C-602223410F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850">
        <p159:morph option="byObject"/>
      </p:transition>
    </mc:Choice>
    <mc:Fallback xmlns="">
      <p:transition spd="slow" advTm="38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7B3E5-4180-462F-B8A2-349D49F5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C0DC24FB-971F-459F-9EFD-14EB3693535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7916931"/>
              </p:ext>
            </p:extLst>
          </p:nvPr>
        </p:nvGraphicFramePr>
        <p:xfrm>
          <a:off x="6267450" y="2057400"/>
          <a:ext cx="4754562" cy="28956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1584854">
                  <a:extLst>
                    <a:ext uri="{9D8B030D-6E8A-4147-A177-3AD203B41FA5}">
                      <a16:colId xmlns:a16="http://schemas.microsoft.com/office/drawing/2014/main" val="3686706784"/>
                    </a:ext>
                  </a:extLst>
                </a:gridCol>
                <a:gridCol w="1584854">
                  <a:extLst>
                    <a:ext uri="{9D8B030D-6E8A-4147-A177-3AD203B41FA5}">
                      <a16:colId xmlns:a16="http://schemas.microsoft.com/office/drawing/2014/main" val="2478374048"/>
                    </a:ext>
                  </a:extLst>
                </a:gridCol>
                <a:gridCol w="1584854">
                  <a:extLst>
                    <a:ext uri="{9D8B030D-6E8A-4147-A177-3AD203B41FA5}">
                      <a16:colId xmlns:a16="http://schemas.microsoft.com/office/drawing/2014/main" val="3998983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836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585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850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8955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504536"/>
                  </a:ext>
                </a:extLst>
              </a:tr>
            </a:tbl>
          </a:graphicData>
        </a:graphic>
      </p:graphicFrame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05B9544-E5AD-4F9E-9ACA-14087E9A02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4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endParaRPr lang="en-US" dirty="0">
              <a:solidFill>
                <a:srgbClr val="800000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pPr marL="45720" indent="0">
              <a:buNone/>
            </a:pPr>
            <a:endParaRPr lang="en-US" b="1" dirty="0">
              <a:solidFill>
                <a:srgbClr val="0000FF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5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or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6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pPr marL="45720" indent="0">
              <a:buNone/>
            </a:pPr>
            <a:endParaRPr lang="en-US" b="1" dirty="0">
              <a:solidFill>
                <a:srgbClr val="0000FF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5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or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6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b="1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endParaRPr lang="en-US" dirty="0">
              <a:solidFill>
                <a:srgbClr val="800000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9CBB209-8134-4222-AA75-4420A630F0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33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6712">
        <p159:morph option="byObject"/>
      </p:transition>
    </mc:Choice>
    <mc:Fallback xmlns="">
      <p:transition spd="slow" advTm="67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7B3E5-4180-462F-B8A2-349D49F5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C0DC24FB-971F-459F-9EFD-14EB3693535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1822128"/>
              </p:ext>
            </p:extLst>
          </p:nvPr>
        </p:nvGraphicFramePr>
        <p:xfrm>
          <a:off x="6267450" y="2057400"/>
          <a:ext cx="3169708" cy="173736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1584854">
                  <a:extLst>
                    <a:ext uri="{9D8B030D-6E8A-4147-A177-3AD203B41FA5}">
                      <a16:colId xmlns:a16="http://schemas.microsoft.com/office/drawing/2014/main" val="3686706784"/>
                    </a:ext>
                  </a:extLst>
                </a:gridCol>
                <a:gridCol w="1584854">
                  <a:extLst>
                    <a:ext uri="{9D8B030D-6E8A-4147-A177-3AD203B41FA5}">
                      <a16:colId xmlns:a16="http://schemas.microsoft.com/office/drawing/2014/main" val="3998983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836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585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850122"/>
                  </a:ext>
                </a:extLst>
              </a:tr>
            </a:tbl>
          </a:graphicData>
        </a:graphic>
      </p:graphicFrame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05B9544-E5AD-4F9E-9ACA-14087E9A02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not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4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endParaRPr lang="en-US" dirty="0">
              <a:solidFill>
                <a:srgbClr val="800000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</a:p>
          <a:p>
            <a:pPr marL="45720" indent="0">
              <a:buNone/>
            </a:pPr>
            <a:endParaRPr lang="en-US" b="1" dirty="0">
              <a:solidFill>
                <a:srgbClr val="0000FF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not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5&lt;4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D4A5266-CC09-430D-A8B1-04E53FFCAE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11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597">
        <p159:morph option="byObject"/>
      </p:transition>
    </mc:Choice>
    <mc:Fallback xmlns="">
      <p:transition spd="slow" advTm="105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1FEBE-5C3A-4C3C-AD3D-5EFB4BD9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Conditionals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D37DD8-5D20-4545-87EE-0FD5FF2EC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not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and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</a:p>
          <a:p>
            <a:pPr marL="45720" indent="0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</a:rPr>
              <a:t>&gt;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not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not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not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not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True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)))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pPr marL="45720" indent="0">
              <a:buNone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907B4FF-BF96-4F3D-928D-ED3F9744D5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130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446">
        <p159:morph option="byObject"/>
      </p:transition>
    </mc:Choice>
    <mc:Fallback xmlns="">
      <p:transition spd="slow" advTm="84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470DD-B595-4708-9FC2-76437CBD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 Are Not Distributive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11C0C2-8630-46AC-9579-96A5BEF80508}"/>
              </a:ext>
            </a:extLst>
          </p:cNvPr>
          <p:cNvSpPr/>
          <p:nvPr/>
        </p:nvSpPr>
        <p:spPr>
          <a:xfrm>
            <a:off x="1143000" y="2346233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or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or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F1B4DC37-C6DA-4DAB-A26B-093240FF6F01}"/>
              </a:ext>
            </a:extLst>
          </p:cNvPr>
          <p:cNvSpPr/>
          <p:nvPr/>
        </p:nvSpPr>
        <p:spPr>
          <a:xfrm>
            <a:off x="5296619" y="2480094"/>
            <a:ext cx="2536166" cy="927340"/>
          </a:xfrm>
          <a:prstGeom prst="wedgeRoundRectCallout">
            <a:avLst>
              <a:gd name="adj1" fmla="val -100641"/>
              <a:gd name="adj2" fmla="val -3798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Wrong!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C0BEA5AA-152B-4879-BF96-8FA4FA37B286}"/>
              </a:ext>
            </a:extLst>
          </p:cNvPr>
          <p:cNvSpPr/>
          <p:nvPr/>
        </p:nvSpPr>
        <p:spPr>
          <a:xfrm>
            <a:off x="6273561" y="4862000"/>
            <a:ext cx="2536166" cy="927340"/>
          </a:xfrm>
          <a:prstGeom prst="wedgeRoundRectCallout">
            <a:avLst>
              <a:gd name="adj1" fmla="val -100641"/>
              <a:gd name="adj2" fmla="val -3798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Correct!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26290E1-E4BC-408A-88AB-C7AA725137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29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577">
        <p159:morph option="byObject"/>
      </p:transition>
    </mc:Choice>
    <mc:Fallback xmlns="">
      <p:transition spd="slow" advTm="265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94A70-75FB-4D1B-8603-91DCFF6F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pic>
        <p:nvPicPr>
          <p:cNvPr id="16386" name="Picture 2" descr="Simple laptop by aoguerrero">
            <a:extLst>
              <a:ext uri="{FF2B5EF4-FFF2-40B4-BE49-F238E27FC236}">
                <a16:creationId xmlns:a16="http://schemas.microsoft.com/office/drawing/2014/main" id="{37755896-CA4E-4AE5-88F5-6632E46DD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724" y="2570672"/>
            <a:ext cx="2914505" cy="290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FB6C5C46-2110-4833-959D-0A8BF2332643}"/>
              </a:ext>
            </a:extLst>
          </p:cNvPr>
          <p:cNvSpPr/>
          <p:nvPr/>
        </p:nvSpPr>
        <p:spPr>
          <a:xfrm>
            <a:off x="6297283" y="1965960"/>
            <a:ext cx="2346385" cy="1386840"/>
          </a:xfrm>
          <a:prstGeom prst="cloudCallout">
            <a:avLst>
              <a:gd name="adj1" fmla="val -48039"/>
              <a:gd name="adj2" fmla="val 62500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600" dirty="0"/>
              <a:t>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E328E4D-AF23-4D51-9C07-E70204556A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54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4486">
        <p159:morph option="byObject"/>
      </p:transition>
    </mc:Choice>
    <mc:Fallback xmlns="">
      <p:transition spd="slow" advTm="144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3B139-938D-4D0A-B640-A0130F9E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05621-D66F-409B-816D-38B703D2F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0015" y="2057400"/>
            <a:ext cx="7875856" cy="4038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3600" b="1" dirty="0"/>
              <a:t>==</a:t>
            </a:r>
            <a:endParaRPr lang="en-US" sz="3600" dirty="0"/>
          </a:p>
          <a:p>
            <a:pPr marL="45720" indent="0">
              <a:buNone/>
            </a:pPr>
            <a:r>
              <a:rPr lang="en-US" sz="3600" b="1" dirty="0"/>
              <a:t>!=</a:t>
            </a:r>
            <a:endParaRPr lang="en-US" sz="3600" dirty="0"/>
          </a:p>
          <a:p>
            <a:pPr marL="45720" indent="0">
              <a:buNone/>
            </a:pPr>
            <a:r>
              <a:rPr lang="en-US" sz="3600" b="1" dirty="0"/>
              <a:t>&lt;</a:t>
            </a:r>
            <a:endParaRPr lang="en-US" sz="3600" dirty="0"/>
          </a:p>
          <a:p>
            <a:pPr marL="45720" indent="0">
              <a:buNone/>
            </a:pPr>
            <a:r>
              <a:rPr lang="en-US" sz="3600" b="1" dirty="0"/>
              <a:t>&lt;=</a:t>
            </a:r>
            <a:endParaRPr lang="en-US" sz="3600" dirty="0"/>
          </a:p>
          <a:p>
            <a:pPr marL="45720" indent="0">
              <a:buNone/>
            </a:pPr>
            <a:r>
              <a:rPr lang="en-US" sz="3600" b="1" dirty="0"/>
              <a:t>&gt;</a:t>
            </a:r>
            <a:endParaRPr lang="en-US" sz="3600" dirty="0"/>
          </a:p>
          <a:p>
            <a:pPr marL="45720" indent="0">
              <a:buNone/>
            </a:pPr>
            <a:r>
              <a:rPr lang="en-US" sz="3600" b="1" dirty="0"/>
              <a:t>&gt;=</a:t>
            </a:r>
            <a:endParaRPr lang="en-US" sz="36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5089F275-FE8D-42ED-9D0A-6D55C71C07B0}"/>
              </a:ext>
            </a:extLst>
          </p:cNvPr>
          <p:cNvSpPr/>
          <p:nvPr/>
        </p:nvSpPr>
        <p:spPr>
          <a:xfrm>
            <a:off x="5037826" y="3485072"/>
            <a:ext cx="1656272" cy="10869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193C7A-1A11-4CC7-80BD-67699161BACB}"/>
              </a:ext>
            </a:extLst>
          </p:cNvPr>
          <p:cNvSpPr/>
          <p:nvPr/>
        </p:nvSpPr>
        <p:spPr>
          <a:xfrm>
            <a:off x="6866626" y="3088105"/>
            <a:ext cx="26224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21B4FAD-9166-4372-BB86-37BE2384F5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78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4220">
        <p159:morph option="byObject"/>
      </p:transition>
    </mc:Choice>
    <mc:Fallback xmlns="">
      <p:transition spd="slow" advTm="142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BE686-3304-4388-B7A6-521EE9494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== (Equal Operator)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F5C72C-3F21-42B7-BE2C-E1B104B0A44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sz="2000" dirty="0">
                <a:latin typeface="Courier New" panose="02070309020205020404" pitchFamily="49" charset="0"/>
              </a:rPr>
              <a:t>&gt; 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5 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== 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</a:p>
          <a:p>
            <a:pPr marL="45720" indent="0">
              <a:buNone/>
            </a:pP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pPr marL="45720" indent="0">
              <a:buNone/>
            </a:pPr>
            <a:endParaRPr lang="en-US" sz="2000" b="1" dirty="0">
              <a:solidFill>
                <a:srgbClr val="0000FF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000" dirty="0">
                <a:latin typeface="Courier New" panose="02070309020205020404" pitchFamily="49" charset="0"/>
              </a:rPr>
              <a:t>&gt; 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10 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==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 7</a:t>
            </a:r>
          </a:p>
          <a:p>
            <a:pPr marL="45720" indent="0">
              <a:buNone/>
            </a:pP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endParaRPr lang="en-US" dirty="0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1BEAB735-9A7D-4DAF-AB14-AA0D93616F7C}"/>
              </a:ext>
            </a:extLst>
          </p:cNvPr>
          <p:cNvSpPr/>
          <p:nvPr/>
        </p:nvSpPr>
        <p:spPr>
          <a:xfrm>
            <a:off x="2104846" y="4261449"/>
            <a:ext cx="2053086" cy="1276710"/>
          </a:xfrm>
          <a:prstGeom prst="wedgeRoundRectCallout">
            <a:avLst>
              <a:gd name="adj1" fmla="val -40161"/>
              <a:gd name="adj2" fmla="val -8479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You need two equal signs!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EF576E6-7271-46A4-AFCD-D887DDC418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26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854">
        <p159:morph option="byObject"/>
      </p:transition>
    </mc:Choice>
    <mc:Fallback xmlns="">
      <p:transition spd="slow" advTm="118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7B3E5-4180-462F-B8A2-349D49F5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!= (Not equal operator)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A91B4C-9AA0-42ED-AFC3-85B1D2C6A0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05B9544-E5AD-4F9E-9ACA-14087E9A02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sz="2000" dirty="0">
                <a:latin typeface="Courier New" panose="02070309020205020404" pitchFamily="49" charset="0"/>
              </a:rPr>
              <a:t>&gt; 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5 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!= 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</a:p>
          <a:p>
            <a:pPr marL="45720" indent="0">
              <a:buNone/>
            </a:pP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</a:p>
          <a:p>
            <a:pPr marL="45720" indent="0">
              <a:buNone/>
            </a:pPr>
            <a:endParaRPr lang="en-US" sz="2000" b="1" dirty="0">
              <a:solidFill>
                <a:srgbClr val="0000FF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000" dirty="0">
                <a:latin typeface="Courier New" panose="02070309020205020404" pitchFamily="49" charset="0"/>
              </a:rPr>
              <a:t>&gt; 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10 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!=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 7</a:t>
            </a:r>
          </a:p>
          <a:p>
            <a:pPr marL="45720" indent="0">
              <a:buNone/>
            </a:pP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9E7E01A-A2D9-48B4-B79F-4BD6B4DEC7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599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9662">
        <p159:morph option="byObject"/>
      </p:transition>
    </mc:Choice>
    <mc:Fallback xmlns="">
      <p:transition spd="slow" advTm="96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7B3E5-4180-462F-B8A2-349D49F5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&lt;, &lt;=, &gt;, &gt;= (Greater and Less Than)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A91B4C-9AA0-42ED-AFC3-85B1D2C6A0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05B9544-E5AD-4F9E-9ACA-14087E9A02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5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5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&lt;=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5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10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10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&gt;=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10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7CA03CA-C86C-457F-B149-CAAABCAEE0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766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2558">
        <p159:morph option="byObject"/>
      </p:transition>
    </mc:Choice>
    <mc:Fallback xmlns="">
      <p:transition spd="slow" advTm="125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2810C-214B-414F-AC7F-C71C5F750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25745-F94A-464C-B84A-FEE4061347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10 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==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10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25C87-72A9-4488-A202-37F3CC18C3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!=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89FB0BFD-E25D-4A07-B0F6-72B18E9AADB2}"/>
              </a:ext>
            </a:extLst>
          </p:cNvPr>
          <p:cNvSpPr/>
          <p:nvPr/>
        </p:nvSpPr>
        <p:spPr>
          <a:xfrm>
            <a:off x="2380890" y="3692106"/>
            <a:ext cx="2691441" cy="1639019"/>
          </a:xfrm>
          <a:prstGeom prst="wedgeRoundRectCallout">
            <a:avLst>
              <a:gd name="adj1" fmla="val -56089"/>
              <a:gd name="adj2" fmla="val -11644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The comparison becomes True in the computer's head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D3B6261C-F544-4A5D-90F3-65F1E7A4BAB7}"/>
              </a:ext>
            </a:extLst>
          </p:cNvPr>
          <p:cNvSpPr/>
          <p:nvPr/>
        </p:nvSpPr>
        <p:spPr>
          <a:xfrm>
            <a:off x="7726392" y="3692105"/>
            <a:ext cx="2691441" cy="1639019"/>
          </a:xfrm>
          <a:prstGeom prst="wedgeRoundRectCallout">
            <a:avLst>
              <a:gd name="adj1" fmla="val -56089"/>
              <a:gd name="adj2" fmla="val -11644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Prints False instead of</a:t>
            </a:r>
            <a:br>
              <a:rPr lang="en-US" sz="2400" dirty="0"/>
            </a:br>
            <a:r>
              <a:rPr lang="en-US" sz="2400" dirty="0"/>
              <a:t>"10 != 10"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6F543E4-3BA1-455D-992C-BC1445B200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976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9320">
        <p159:morph option="byObject"/>
      </p:transition>
    </mc:Choice>
    <mc:Fallback xmlns="">
      <p:transition spd="slow" advTm="193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97B11-2D95-4BAB-91B7-08501B695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Operators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33C94BB-F8B6-4F1A-BE64-A3EFE0DB1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0015" y="2057400"/>
            <a:ext cx="7875856" cy="4038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and</a:t>
            </a:r>
          </a:p>
          <a:p>
            <a:pPr marL="45720" indent="0">
              <a:buNone/>
            </a:pPr>
            <a:endParaRPr lang="en-US" sz="3600" b="1" dirty="0"/>
          </a:p>
          <a:p>
            <a:pPr marL="45720" indent="0">
              <a:buNone/>
            </a:pPr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or</a:t>
            </a:r>
          </a:p>
          <a:p>
            <a:pPr marL="45720" indent="0">
              <a:buNone/>
            </a:pPr>
            <a:endParaRPr lang="en-US" sz="3600" b="1" dirty="0"/>
          </a:p>
          <a:p>
            <a:pPr marL="45720" indent="0">
              <a:buNone/>
            </a:pPr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not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4CA1859-794F-4330-8BD9-6D1A6086FEC2}"/>
              </a:ext>
            </a:extLst>
          </p:cNvPr>
          <p:cNvSpPr/>
          <p:nvPr/>
        </p:nvSpPr>
        <p:spPr>
          <a:xfrm>
            <a:off x="5037826" y="3485072"/>
            <a:ext cx="1656272" cy="10869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055602-DB2D-4564-8F4F-64256871335B}"/>
              </a:ext>
            </a:extLst>
          </p:cNvPr>
          <p:cNvSpPr/>
          <p:nvPr/>
        </p:nvSpPr>
        <p:spPr>
          <a:xfrm>
            <a:off x="6866626" y="3088105"/>
            <a:ext cx="262243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A70E2EE-4278-442C-9092-FE1B8D76BB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79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478">
        <p159:morph option="byObject"/>
      </p:transition>
    </mc:Choice>
    <mc:Fallback xmlns="">
      <p:transition spd="slow" advTm="154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7B3E5-4180-462F-B8A2-349D49F5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C0DC24FB-971F-459F-9EFD-14EB3693535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98623422"/>
              </p:ext>
            </p:extLst>
          </p:nvPr>
        </p:nvGraphicFramePr>
        <p:xfrm>
          <a:off x="6267450" y="2057400"/>
          <a:ext cx="4754562" cy="28956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1584854">
                  <a:extLst>
                    <a:ext uri="{9D8B030D-6E8A-4147-A177-3AD203B41FA5}">
                      <a16:colId xmlns:a16="http://schemas.microsoft.com/office/drawing/2014/main" val="3686706784"/>
                    </a:ext>
                  </a:extLst>
                </a:gridCol>
                <a:gridCol w="1584854">
                  <a:extLst>
                    <a:ext uri="{9D8B030D-6E8A-4147-A177-3AD203B41FA5}">
                      <a16:colId xmlns:a16="http://schemas.microsoft.com/office/drawing/2014/main" val="2478374048"/>
                    </a:ext>
                  </a:extLst>
                </a:gridCol>
                <a:gridCol w="1584854">
                  <a:extLst>
                    <a:ext uri="{9D8B030D-6E8A-4147-A177-3AD203B41FA5}">
                      <a16:colId xmlns:a16="http://schemas.microsoft.com/office/drawing/2014/main" val="3998983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836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585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850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955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504536"/>
                  </a:ext>
                </a:extLst>
              </a:tr>
            </a:tbl>
          </a:graphicData>
        </a:graphic>
      </p:graphicFrame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05B9544-E5AD-4F9E-9ACA-14087E9A02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4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endParaRPr lang="en-US" dirty="0">
              <a:solidFill>
                <a:srgbClr val="800000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</a:p>
          <a:p>
            <a:pPr marL="45720" indent="0">
              <a:buNone/>
            </a:pPr>
            <a:endParaRPr lang="en-US" b="1" dirty="0">
              <a:solidFill>
                <a:srgbClr val="0000FF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5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and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6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</a:p>
          <a:p>
            <a:pPr marL="45720" indent="0">
              <a:buNone/>
            </a:pPr>
            <a:endParaRPr lang="en-US" b="1" dirty="0">
              <a:solidFill>
                <a:srgbClr val="0000FF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dirty="0"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 5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and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0000"/>
                </a:solidFill>
                <a:latin typeface="Courier New" panose="02070309020205020404" pitchFamily="49" charset="0"/>
              </a:rPr>
              <a:t>6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b="1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endParaRPr lang="en-US" dirty="0">
              <a:solidFill>
                <a:srgbClr val="800000"/>
              </a:solidFill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CA6A16B-10D4-46EF-B14C-34A08FB059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2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6816">
        <p159:morph option="byObject"/>
      </p:transition>
    </mc:Choice>
    <mc:Fallback xmlns="">
      <p:transition spd="slow" advTm="68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5096</TotalTime>
  <Words>658</Words>
  <Application>Microsoft Office PowerPoint</Application>
  <PresentationFormat>Widescreen</PresentationFormat>
  <Paragraphs>166</Paragraphs>
  <Slides>13</Slides>
  <Notes>13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Corbel</vt:lpstr>
      <vt:lpstr>Courier New</vt:lpstr>
      <vt:lpstr>Basis</vt:lpstr>
      <vt:lpstr>Conditionals</vt:lpstr>
      <vt:lpstr>Purpose</vt:lpstr>
      <vt:lpstr>Comparison Operators</vt:lpstr>
      <vt:lpstr>== (Equal Operator)</vt:lpstr>
      <vt:lpstr>!= (Not equal operator)</vt:lpstr>
      <vt:lpstr>&lt;, &lt;=, &gt;, &gt;= (Greater and Less Than)</vt:lpstr>
      <vt:lpstr>Returning True or False</vt:lpstr>
      <vt:lpstr>Boolean Operators</vt:lpstr>
      <vt:lpstr>And</vt:lpstr>
      <vt:lpstr>Or</vt:lpstr>
      <vt:lpstr>Not</vt:lpstr>
      <vt:lpstr>Nesting Conditionals</vt:lpstr>
      <vt:lpstr>Conditionals Are Not Distributive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136</cp:revision>
  <dcterms:created xsi:type="dcterms:W3CDTF">2017-06-09T19:25:05Z</dcterms:created>
  <dcterms:modified xsi:type="dcterms:W3CDTF">2018-01-23T18:35:03Z</dcterms:modified>
</cp:coreProperties>
</file>